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7" r:id="rId2"/>
    <p:sldId id="272" r:id="rId3"/>
    <p:sldId id="273" r:id="rId4"/>
    <p:sldId id="258" r:id="rId5"/>
    <p:sldId id="275" r:id="rId6"/>
    <p:sldId id="274" r:id="rId7"/>
    <p:sldId id="276" r:id="rId8"/>
    <p:sldId id="277" r:id="rId9"/>
    <p:sldId id="283" r:id="rId10"/>
    <p:sldId id="278" r:id="rId11"/>
    <p:sldId id="279" r:id="rId12"/>
    <p:sldId id="287" r:id="rId13"/>
    <p:sldId id="291" r:id="rId14"/>
    <p:sldId id="290"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92" autoAdjust="0"/>
    <p:restoredTop sz="94976" autoAdjust="0"/>
  </p:normalViewPr>
  <p:slideViewPr>
    <p:cSldViewPr snapToGrid="0" showGuides="1">
      <p:cViewPr varScale="1">
        <p:scale>
          <a:sx n="114" d="100"/>
          <a:sy n="114" d="100"/>
        </p:scale>
        <p:origin x="738" y="10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5T20:38:30.760"/>
    </inkml:context>
    <inkml:brush xml:id="br0">
      <inkml:brushProperty name="width" value="0.05" units="cm"/>
      <inkml:brushProperty name="height" value="0.05" units="cm"/>
    </inkml:brush>
  </inkml:definitions>
  <inkml:trace contextRef="#ctx0" brushRef="#br0">1 0 12895 0 0,'2'1'998'0'0,"75"19"3783"0"0,-75-20-4880 0 0,-5 0-1047 0 0,-29 0-3984 0 0,8-1-170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5T20:39:07.988"/>
    </inkml:context>
    <inkml:brush xml:id="br0">
      <inkml:brushProperty name="width" value="0.05" units="cm"/>
      <inkml:brushProperty name="height" value="0.05" units="cm"/>
    </inkml:brush>
  </inkml:definitions>
  <inkml:trace contextRef="#ctx0" brushRef="#br0">1 46 9215 0 0,'7'-10'816'0'0,"1"-2"-656"0"0,-1-2-160 0 0,0 4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5T20:40:23.553"/>
    </inkml:context>
    <inkml:brush xml:id="br0">
      <inkml:brushProperty name="width" value="0.05" units="cm"/>
      <inkml:brushProperty name="height" value="0.05" units="cm"/>
    </inkml:brush>
  </inkml:definitions>
  <inkml:trace contextRef="#ctx0" brushRef="#br0">1 12 9007 0 0,'0'0'400'0'0,"10"-4"176"0"0,-1 2-440 0 0,-18-3-1496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5T20:40:24.699"/>
    </inkml:context>
    <inkml:brush xml:id="br0">
      <inkml:brushProperty name="width" value="0.05" units="cm"/>
      <inkml:brushProperty name="height" value="0.05" units="cm"/>
    </inkml:brush>
  </inkml:definitions>
  <inkml:trace contextRef="#ctx0" brushRef="#br0">0 17 11951 0 0,'5'-1'181'0'0,"-1"-1"-56"0"0,7-10 815 0 0,-10 11-1075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5T20:51:36.869"/>
    </inkml:context>
    <inkml:brush xml:id="br0">
      <inkml:brushProperty name="width" value="0.05" units="cm"/>
      <inkml:brushProperty name="height" value="0.05" units="cm"/>
    </inkml:brush>
  </inkml:definitions>
  <inkml:trace contextRef="#ctx0" brushRef="#br0">0 47 6447 0 0,'3'-5'190'0'0,"11"-13"290"0"0,-12 16-855 0 0,1-2 914 0 0,1 1 0 0 0,-1-1 0 0 0,0 1 0 0 0,6-4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5T20:51:38.363"/>
    </inkml:context>
    <inkml:brush xml:id="br0">
      <inkml:brushProperty name="width" value="0.05" units="cm"/>
      <inkml:brushProperty name="height" value="0.05" units="cm"/>
    </inkml:brush>
  </inkml:definitions>
  <inkml:trace contextRef="#ctx0" brushRef="#br0">1 27 5983 0 0,'7'-6'110'0'0,"-3"2"22"0"0,0 1 1 0 0,0-1-1 0 0,0 1 0 0 0,7-4 3892 0 0,-12 9-4705 0 0,-6 8 459 0 0,-2 2-2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5T20:51:39.377"/>
    </inkml:context>
    <inkml:brush xml:id="br0">
      <inkml:brushProperty name="width" value="0.05" units="cm"/>
      <inkml:brushProperty name="height" value="0.05" units="cm"/>
    </inkml:brush>
  </inkml:definitions>
  <inkml:trace contextRef="#ctx0" brushRef="#br0">0 39 6447 0 0,'17'-20'766'0'0,"-3"1"847"0"0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5T20:52:38.390"/>
    </inkml:context>
    <inkml:brush xml:id="br0">
      <inkml:brushProperty name="width" value="0.05" units="cm"/>
      <inkml:brushProperty name="height" value="0.05" units="cm"/>
    </inkml:brush>
  </inkml:definitions>
  <inkml:trace contextRef="#ctx0" brushRef="#br0">0 21 3223 0 0,'0'0'2563'0'0,"1"-2"-2239"0"0,0 0-371 0 0,0 0 0 0 0,0 1 0 0 0,0-1 0 0 0,0 0 0 0 0,-1 0 0 0 0,1 0 0 0 0,0-3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5T20:53:03.659"/>
    </inkml:context>
    <inkml:brush xml:id="br0">
      <inkml:brushProperty name="width" value="0.05" units="cm"/>
      <inkml:brushProperty name="height" value="0.05" units="cm"/>
    </inkml:brush>
  </inkml:definitions>
  <inkml:trace contextRef="#ctx0" brushRef="#br0">1 16 6967 0 0,'18'-11'304'0'0,"-8"6"144"0"0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13/07/2021</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7/13/2021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cid:43BF1676-7267-43ED-9D8A-379F92352C4E" TargetMode="Externa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hyperlink" Target="https://www.pexels.com/photo/beer-and-beach-beer-on-stomach-corona-beer-1719938/" TargetMode="External"/><Relationship Id="rId7"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8.xml"/><Relationship Id="rId3" Type="http://schemas.openxmlformats.org/officeDocument/2006/relationships/hyperlink" Target="https://www.peoplematters.in/article/employee-relations/data-protection-gdpr-and-the-india-imperative-opportunities-and-challenges-22453" TargetMode="External"/><Relationship Id="rId7" Type="http://schemas.openxmlformats.org/officeDocument/2006/relationships/customXml" Target="../ink/ink5.xml"/><Relationship Id="rId12" Type="http://schemas.openxmlformats.org/officeDocument/2006/relationships/image" Target="../media/image14.png"/><Relationship Id="rId2" Type="http://schemas.openxmlformats.org/officeDocument/2006/relationships/image" Target="../media/image3.jpg"/><Relationship Id="rId16"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hyperlink" Target="https://creativecommons.org/licenses/by-nc-sa/3.0/" TargetMode="External"/><Relationship Id="rId11" Type="http://schemas.openxmlformats.org/officeDocument/2006/relationships/customXml" Target="../ink/ink7.xml"/><Relationship Id="rId5" Type="http://schemas.openxmlformats.org/officeDocument/2006/relationships/image" Target="cid:image003.png@01D7617D.6FC310A0" TargetMode="External"/><Relationship Id="rId15" Type="http://schemas.openxmlformats.org/officeDocument/2006/relationships/customXml" Target="../ink/ink9.xm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customXml" Target="../ink/ink6.xml"/><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15079"/>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796491" y="3444079"/>
            <a:ext cx="4599016"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DATA BREWERIES </a:t>
            </a:r>
          </a:p>
        </p:txBody>
      </p:sp>
      <p:sp>
        <p:nvSpPr>
          <p:cNvPr id="21" name="TextBox 20"/>
          <p:cNvSpPr txBox="1"/>
          <p:nvPr/>
        </p:nvSpPr>
        <p:spPr>
          <a:xfrm>
            <a:off x="5430111" y="4150067"/>
            <a:ext cx="1331775" cy="307777"/>
          </a:xfrm>
          <a:prstGeom prst="rect">
            <a:avLst/>
          </a:prstGeom>
          <a:noFill/>
        </p:spPr>
        <p:txBody>
          <a:bodyPr wrap="none" lIns="0" tIns="0" rIns="0" bIns="0" rtlCol="0">
            <a:spAutoFit/>
          </a:bodyPr>
          <a:lstStyle/>
          <a:p>
            <a:pPr algn="ctr">
              <a:tabLst>
                <a:tab pos="347663" algn="l"/>
              </a:tabLst>
            </a:pPr>
            <a:r>
              <a:rPr lang="en-US" sz="2000" b="1" dirty="0">
                <a:solidFill>
                  <a:schemeClr val="bg1"/>
                </a:solidFill>
              </a:rPr>
              <a:t>Presentation</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4" name="TextBox 3">
            <a:extLst>
              <a:ext uri="{FF2B5EF4-FFF2-40B4-BE49-F238E27FC236}">
                <a16:creationId xmlns:a16="http://schemas.microsoft.com/office/drawing/2014/main" id="{F9002CA4-B805-4A98-8BA5-3C3A39465EBA}"/>
              </a:ext>
            </a:extLst>
          </p:cNvPr>
          <p:cNvSpPr txBox="1"/>
          <p:nvPr/>
        </p:nvSpPr>
        <p:spPr>
          <a:xfrm>
            <a:off x="4526280" y="4617720"/>
            <a:ext cx="2990088" cy="923330"/>
          </a:xfrm>
          <a:prstGeom prst="rect">
            <a:avLst/>
          </a:prstGeom>
          <a:noFill/>
        </p:spPr>
        <p:txBody>
          <a:bodyPr wrap="square" rtlCol="0">
            <a:spAutoFit/>
          </a:bodyPr>
          <a:lstStyle/>
          <a:p>
            <a:pPr algn="ctr"/>
            <a:r>
              <a:rPr lang="en-US" b="1" dirty="0">
                <a:solidFill>
                  <a:schemeClr val="bg1"/>
                </a:solidFill>
              </a:rPr>
              <a:t>PHILIP TRAXLER</a:t>
            </a:r>
          </a:p>
          <a:p>
            <a:pPr algn="ctr"/>
            <a:r>
              <a:rPr lang="en-US" b="1" dirty="0">
                <a:solidFill>
                  <a:schemeClr val="bg1"/>
                </a:solidFill>
              </a:rPr>
              <a:t>ZACHARY HARRIS</a:t>
            </a:r>
          </a:p>
          <a:p>
            <a:pPr algn="ctr"/>
            <a:r>
              <a:rPr lang="en-US" b="1" dirty="0">
                <a:solidFill>
                  <a:schemeClr val="bg1"/>
                </a:solidFill>
              </a:rPr>
              <a:t>LINDA URRUTIA</a:t>
            </a:r>
          </a:p>
        </p:txBody>
      </p:sp>
      <p:sp>
        <p:nvSpPr>
          <p:cNvPr id="12" name="Oval 11">
            <a:extLst>
              <a:ext uri="{FF2B5EF4-FFF2-40B4-BE49-F238E27FC236}">
                <a16:creationId xmlns:a16="http://schemas.microsoft.com/office/drawing/2014/main" id="{F308B87D-9E78-469D-BE1B-B55C9AD7236A}"/>
              </a:ext>
              <a:ext uri="{C183D7F6-B498-43B3-948B-1728B52AA6E4}">
                <adec:decorative xmlns:adec="http://schemas.microsoft.com/office/drawing/2017/decorative" val="1"/>
              </a:ext>
            </a:extLst>
          </p:cNvPr>
          <p:cNvSpPr/>
          <p:nvPr/>
        </p:nvSpPr>
        <p:spPr>
          <a:xfrm>
            <a:off x="5743361" y="2299471"/>
            <a:ext cx="705274" cy="705272"/>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4CB94EB-56CF-480B-A05E-280EB26ECE0A}"/>
              </a:ext>
              <a:ext uri="{C183D7F6-B498-43B3-948B-1728B52AA6E4}">
                <adec:decorative xmlns:adec="http://schemas.microsoft.com/office/drawing/2017/decorative" val="1"/>
              </a:ext>
            </a:extLst>
          </p:cNvPr>
          <p:cNvSpPr/>
          <p:nvPr/>
        </p:nvSpPr>
        <p:spPr>
          <a:xfrm>
            <a:off x="5743361" y="2787252"/>
            <a:ext cx="705274" cy="705272"/>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082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5007588" y="165381"/>
            <a:ext cx="2176878"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ABV VS IBU</a:t>
            </a:r>
          </a:p>
        </p:txBody>
      </p:sp>
      <p:sp>
        <p:nvSpPr>
          <p:cNvPr id="155" name="Rectangle 154">
            <a:extLst>
              <a:ext uri="{C183D7F6-B498-43B3-948B-1728B52AA6E4}">
                <adec:decorative xmlns:adec="http://schemas.microsoft.com/office/drawing/2017/decorative" val="1"/>
              </a:ext>
            </a:extLst>
          </p:cNvPr>
          <p:cNvSpPr/>
          <p:nvPr/>
        </p:nvSpPr>
        <p:spPr>
          <a:xfrm>
            <a:off x="219456" y="657824"/>
            <a:ext cx="11859768" cy="5907568"/>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12" name="Content Placeholder 3">
            <a:extLst>
              <a:ext uri="{FF2B5EF4-FFF2-40B4-BE49-F238E27FC236}">
                <a16:creationId xmlns:a16="http://schemas.microsoft.com/office/drawing/2014/main" id="{DBBB9826-BE55-44A0-9EA7-3E199E2D63E2}"/>
              </a:ext>
            </a:extLst>
          </p:cNvPr>
          <p:cNvPicPr>
            <a:picLocks noChangeAspect="1"/>
          </p:cNvPicPr>
          <p:nvPr/>
        </p:nvPicPr>
        <p:blipFill>
          <a:blip r:embed="rId2"/>
          <a:stretch>
            <a:fillRect/>
          </a:stretch>
        </p:blipFill>
        <p:spPr>
          <a:xfrm>
            <a:off x="3741989" y="1062876"/>
            <a:ext cx="8390170" cy="5259119"/>
          </a:xfrm>
          <a:prstGeom prst="rect">
            <a:avLst/>
          </a:prstGeom>
        </p:spPr>
      </p:pic>
      <p:sp>
        <p:nvSpPr>
          <p:cNvPr id="3" name="TextBox 2">
            <a:extLst>
              <a:ext uri="{FF2B5EF4-FFF2-40B4-BE49-F238E27FC236}">
                <a16:creationId xmlns:a16="http://schemas.microsoft.com/office/drawing/2014/main" id="{2C0CFE8B-D5CB-426C-83F1-4C2AA394B9E0}"/>
              </a:ext>
            </a:extLst>
          </p:cNvPr>
          <p:cNvSpPr txBox="1"/>
          <p:nvPr/>
        </p:nvSpPr>
        <p:spPr>
          <a:xfrm>
            <a:off x="595618" y="1333850"/>
            <a:ext cx="266769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Notice the positive and upward trend to the right. This delineates a positive trend.</a:t>
            </a:r>
          </a:p>
        </p:txBody>
      </p:sp>
    </p:spTree>
    <p:extLst>
      <p:ext uri="{BB962C8B-B14F-4D97-AF65-F5344CB8AC3E}">
        <p14:creationId xmlns:p14="http://schemas.microsoft.com/office/powerpoint/2010/main" val="169165377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705947" y="165381"/>
            <a:ext cx="478015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ABV &amp; IBU RELATIONSHIP</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8</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13" name="E449A16B-E7C7-4DD9-BDCF-071A9888BC09">
            <a:extLst>
              <a:ext uri="{FF2B5EF4-FFF2-40B4-BE49-F238E27FC236}">
                <a16:creationId xmlns:a16="http://schemas.microsoft.com/office/drawing/2014/main" id="{EEFA471D-DAAD-43B2-8C0F-F6434D3B3BD8}"/>
              </a:ext>
            </a:extLst>
          </p:cNvPr>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4739780" y="1988191"/>
            <a:ext cx="6787523" cy="4351964"/>
          </a:xfrm>
          <a:prstGeom prst="rect">
            <a:avLst/>
          </a:prstGeom>
          <a:noFill/>
          <a:ln>
            <a:noFill/>
          </a:ln>
        </p:spPr>
      </p:pic>
      <p:sp>
        <p:nvSpPr>
          <p:cNvPr id="3" name="TextBox 2">
            <a:extLst>
              <a:ext uri="{FF2B5EF4-FFF2-40B4-BE49-F238E27FC236}">
                <a16:creationId xmlns:a16="http://schemas.microsoft.com/office/drawing/2014/main" id="{82EEDC7A-4051-48AE-AE1C-CB263E2BC194}"/>
              </a:ext>
            </a:extLst>
          </p:cNvPr>
          <p:cNvSpPr txBox="1"/>
          <p:nvPr/>
        </p:nvSpPr>
        <p:spPr>
          <a:xfrm>
            <a:off x="864066" y="1845578"/>
            <a:ext cx="317103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that there is a correlation of .48, statistically, that is a semi-strong correlation. </a:t>
            </a:r>
          </a:p>
          <a:p>
            <a:pPr marL="285750" indent="-285750">
              <a:buFont typeface="Arial" panose="020B0604020202020204" pitchFamily="34" charset="0"/>
              <a:buChar char="•"/>
            </a:pPr>
            <a:r>
              <a:rPr lang="en-US" dirty="0"/>
              <a:t>Looking at the graph to the bottom left, we see that since many of the points are scattered toward the right side of the scatterplot, this would point us to further back the semi-strong sentiment of correlation.</a:t>
            </a:r>
          </a:p>
        </p:txBody>
      </p:sp>
    </p:spTree>
    <p:extLst>
      <p:ext uri="{BB962C8B-B14F-4D97-AF65-F5344CB8AC3E}">
        <p14:creationId xmlns:p14="http://schemas.microsoft.com/office/powerpoint/2010/main" val="138639664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3600AC-0062-094D-938B-E63715D0EA55}"/>
              </a:ext>
              <a:ext uri="{C183D7F6-B498-43B3-948B-1728B52AA6E4}">
                <adec:decorative xmlns:adec="http://schemas.microsoft.com/office/drawing/2017/decorative" val="1"/>
              </a:ext>
            </a:extLst>
          </p:cNvPr>
          <p:cNvSpPr/>
          <p:nvPr/>
        </p:nvSpPr>
        <p:spPr>
          <a:xfrm>
            <a:off x="594360" y="657824"/>
            <a:ext cx="11058572" cy="6200176"/>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p:cNvSpPr txBox="1"/>
          <p:nvPr/>
        </p:nvSpPr>
        <p:spPr>
          <a:xfrm>
            <a:off x="5673633" y="165381"/>
            <a:ext cx="844783"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347663" algn="l"/>
              </a:tabLst>
              <a:defRPr/>
            </a:pPr>
            <a:r>
              <a:rPr kumimoji="0" lang="en-US" sz="3200" b="1" i="0" u="none" strike="noStrike" kern="1200" cap="none" spc="0" normalizeH="0" baseline="0" noProof="0" dirty="0" err="1">
                <a:ln>
                  <a:noFill/>
                </a:ln>
                <a:solidFill>
                  <a:srgbClr val="30353F"/>
                </a:solidFill>
                <a:effectLst/>
                <a:uLnTx/>
                <a:uFillTx/>
                <a:latin typeface="Century Gothic"/>
                <a:ea typeface="+mn-ea"/>
                <a:cs typeface="+mn-cs"/>
              </a:rPr>
              <a:t>kNN</a:t>
            </a:r>
            <a:endParaRPr kumimoji="0" lang="en-US" sz="3200" b="1" i="0" u="none" strike="noStrike" kern="1200" cap="none" spc="0" normalizeH="0" baseline="0" noProof="0" dirty="0">
              <a:ln>
                <a:noFill/>
              </a:ln>
              <a:solidFill>
                <a:srgbClr val="30353F"/>
              </a:solidFill>
              <a:effectLst/>
              <a:uLnTx/>
              <a:uFillTx/>
              <a:latin typeface="Century Gothic"/>
              <a:ea typeface="+mn-ea"/>
              <a:cs typeface="+mn-cs"/>
            </a:endParaRP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a:ea typeface="+mn-ea"/>
                <a:cs typeface="+mn-cs"/>
              </a:endParaRPr>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8A3AD"/>
              </a:solidFill>
              <a:effectLst/>
              <a:uLnTx/>
              <a:uFillTx/>
              <a:latin typeface="Segoe UI Light"/>
              <a:ea typeface="+mn-ea"/>
              <a:cs typeface="+mn-cs"/>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Segoe UI Light"/>
              </a:rPr>
              <a:t>9</a:t>
            </a:r>
            <a:endParaRPr kumimoji="0" lang="en-US" sz="1400" b="1"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5" name="Picture 4">
            <a:extLst>
              <a:ext uri="{FF2B5EF4-FFF2-40B4-BE49-F238E27FC236}">
                <a16:creationId xmlns:a16="http://schemas.microsoft.com/office/drawing/2014/main" id="{8854E3B3-EB2A-9946-8751-3C898851E5B4}"/>
              </a:ext>
            </a:extLst>
          </p:cNvPr>
          <p:cNvPicPr>
            <a:picLocks noChangeAspect="1"/>
          </p:cNvPicPr>
          <p:nvPr/>
        </p:nvPicPr>
        <p:blipFill>
          <a:blip r:embed="rId2"/>
          <a:stretch>
            <a:fillRect/>
          </a:stretch>
        </p:blipFill>
        <p:spPr>
          <a:xfrm>
            <a:off x="5458145" y="2591310"/>
            <a:ext cx="6007100" cy="3835400"/>
          </a:xfrm>
          <a:prstGeom prst="rect">
            <a:avLst/>
          </a:prstGeom>
        </p:spPr>
      </p:pic>
      <p:sp>
        <p:nvSpPr>
          <p:cNvPr id="3" name="TextBox 2">
            <a:extLst>
              <a:ext uri="{FF2B5EF4-FFF2-40B4-BE49-F238E27FC236}">
                <a16:creationId xmlns:a16="http://schemas.microsoft.com/office/drawing/2014/main" id="{26FB4591-B9BC-4CAF-A85F-4654F5EA844E}"/>
              </a:ext>
            </a:extLst>
          </p:cNvPr>
          <p:cNvSpPr txBox="1"/>
          <p:nvPr/>
        </p:nvSpPr>
        <p:spPr>
          <a:xfrm>
            <a:off x="1107347" y="1887523"/>
            <a:ext cx="374987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Looking at the KNN classifier, we see that in order to maintain an accuracy of nearly 80%, we only need 5 other beers near the same ABV and IBU to determine weather or not the new beer is an Ale or IPA.</a:t>
            </a:r>
          </a:p>
        </p:txBody>
      </p:sp>
    </p:spTree>
    <p:extLst>
      <p:ext uri="{BB962C8B-B14F-4D97-AF65-F5344CB8AC3E}">
        <p14:creationId xmlns:p14="http://schemas.microsoft.com/office/powerpoint/2010/main" val="132357723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705947" y="165381"/>
            <a:ext cx="478015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347663" algn="l"/>
              </a:tabLst>
              <a:defRPr/>
            </a:pPr>
            <a:r>
              <a:rPr kumimoji="0" lang="en-US" sz="3200" b="1" i="0" u="none" strike="noStrike" kern="1200" cap="none" spc="0" normalizeH="0" baseline="0" noProof="0" dirty="0">
                <a:ln>
                  <a:noFill/>
                </a:ln>
                <a:solidFill>
                  <a:srgbClr val="30353F"/>
                </a:solidFill>
                <a:effectLst/>
                <a:uLnTx/>
                <a:uFillTx/>
                <a:latin typeface="Century Gothic"/>
                <a:ea typeface="+mn-ea"/>
                <a:cs typeface="+mn-cs"/>
              </a:rPr>
              <a:t>ABV &amp; IBU RELATIONSHIP</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a:ea typeface="+mn-ea"/>
                <a:cs typeface="+mn-cs"/>
              </a:endParaRPr>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8A3AD"/>
              </a:solidFill>
              <a:effectLst/>
              <a:uLnTx/>
              <a:uFillTx/>
              <a:latin typeface="Segoe UI Light"/>
              <a:ea typeface="+mn-ea"/>
              <a:cs typeface="+mn-cs"/>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3417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Segoe UI Light"/>
              </a:rPr>
              <a:t>13</a:t>
            </a:r>
            <a:endParaRPr kumimoji="0" lang="en-US" sz="1400" b="1"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11" name="Picture 10">
            <a:extLst>
              <a:ext uri="{FF2B5EF4-FFF2-40B4-BE49-F238E27FC236}">
                <a16:creationId xmlns:a16="http://schemas.microsoft.com/office/drawing/2014/main" id="{E97C63C8-F545-5144-B2D1-1621DCCF2159}"/>
              </a:ext>
            </a:extLst>
          </p:cNvPr>
          <p:cNvPicPr>
            <a:picLocks noChangeAspect="1"/>
          </p:cNvPicPr>
          <p:nvPr/>
        </p:nvPicPr>
        <p:blipFill>
          <a:blip r:embed="rId2"/>
          <a:stretch>
            <a:fillRect/>
          </a:stretch>
        </p:blipFill>
        <p:spPr>
          <a:xfrm>
            <a:off x="893989" y="657824"/>
            <a:ext cx="10404021" cy="5657058"/>
          </a:xfrm>
          <a:prstGeom prst="rect">
            <a:avLst/>
          </a:prstGeom>
        </p:spPr>
      </p:pic>
      <p:sp>
        <p:nvSpPr>
          <p:cNvPr id="3" name="Rectangle 2">
            <a:extLst>
              <a:ext uri="{FF2B5EF4-FFF2-40B4-BE49-F238E27FC236}">
                <a16:creationId xmlns:a16="http://schemas.microsoft.com/office/drawing/2014/main" id="{DC31A37F-FEE4-C345-BFE4-0C641B5A095D}"/>
              </a:ext>
            </a:extLst>
          </p:cNvPr>
          <p:cNvSpPr/>
          <p:nvPr/>
        </p:nvSpPr>
        <p:spPr>
          <a:xfrm>
            <a:off x="1134836" y="702129"/>
            <a:ext cx="1845128" cy="137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49159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231719"/>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36077" y="231719"/>
            <a:ext cx="9319859"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Significant Libraries and Packages</a:t>
            </a:r>
          </a:p>
        </p:txBody>
      </p:sp>
      <p:sp>
        <p:nvSpPr>
          <p:cNvPr id="2" name="Oval 1">
            <a:extLst>
              <a:ext uri="{C183D7F6-B498-43B3-948B-1728B52AA6E4}">
                <adec:decorative xmlns:adec="http://schemas.microsoft.com/office/drawing/2017/decorative" val="1"/>
              </a:ext>
            </a:extLst>
          </p:cNvPr>
          <p:cNvSpPr>
            <a:spLocks noChangeAspect="1"/>
          </p:cNvSpPr>
          <p:nvPr/>
        </p:nvSpPr>
        <p:spPr>
          <a:xfrm>
            <a:off x="3537806" y="1140546"/>
            <a:ext cx="5116389" cy="5120640"/>
          </a:xfrm>
          <a:prstGeom prst="ellipse">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4" name="TextBox 3">
            <a:extLst>
              <a:ext uri="{FF2B5EF4-FFF2-40B4-BE49-F238E27FC236}">
                <a16:creationId xmlns:a16="http://schemas.microsoft.com/office/drawing/2014/main" id="{F9002CA4-B805-4A98-8BA5-3C3A39465EBA}"/>
              </a:ext>
            </a:extLst>
          </p:cNvPr>
          <p:cNvSpPr txBox="1"/>
          <p:nvPr/>
        </p:nvSpPr>
        <p:spPr>
          <a:xfrm>
            <a:off x="4163296" y="2199727"/>
            <a:ext cx="3865409" cy="7632859"/>
          </a:xfrm>
          <a:prstGeom prst="rect">
            <a:avLst/>
          </a:prstGeom>
          <a:noFill/>
        </p:spPr>
        <p:txBody>
          <a:bodyPr wrap="square" numCol="2" rtlCol="0">
            <a:spAutoFit/>
          </a:bodyPr>
          <a:lstStyle/>
          <a:p>
            <a:pPr algn="ctr"/>
            <a:endParaRPr lang="en-US" sz="1400" b="1" dirty="0">
              <a:solidFill>
                <a:schemeClr val="bg1"/>
              </a:solidFill>
            </a:endParaRP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dlookr</a:t>
            </a:r>
            <a:r>
              <a:rPr lang="en-US" sz="1400" b="1" dirty="0">
                <a:solidFill>
                  <a:schemeClr val="bg1"/>
                </a:solidFill>
              </a:rPr>
              <a:t>)</a:t>
            </a: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visdat</a:t>
            </a:r>
            <a:r>
              <a:rPr lang="en-US" sz="1400" b="1" dirty="0">
                <a:solidFill>
                  <a:schemeClr val="bg1"/>
                </a:solidFill>
              </a:rPr>
              <a:t>)</a:t>
            </a: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plotly</a:t>
            </a:r>
            <a:r>
              <a:rPr lang="en-US" sz="1400" b="1" dirty="0">
                <a:solidFill>
                  <a:schemeClr val="bg1"/>
                </a:solidFill>
              </a:rPr>
              <a:t>)</a:t>
            </a: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missRanger</a:t>
            </a:r>
            <a:r>
              <a:rPr lang="en-US" sz="1400" b="1" dirty="0">
                <a:solidFill>
                  <a:schemeClr val="bg1"/>
                </a:solidFill>
              </a:rPr>
              <a:t>)</a:t>
            </a:r>
          </a:p>
          <a:p>
            <a:pPr marL="285750" indent="-285750">
              <a:buFont typeface="Arial" panose="020B0604020202020204" pitchFamily="34" charset="0"/>
              <a:buChar char="•"/>
            </a:pPr>
            <a:r>
              <a:rPr lang="en-US" sz="1400" b="1" dirty="0">
                <a:solidFill>
                  <a:schemeClr val="bg1"/>
                </a:solidFill>
              </a:rPr>
              <a:t>library(ggplot2)</a:t>
            </a: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magrittr</a:t>
            </a:r>
            <a:r>
              <a:rPr lang="en-US" sz="1400" b="1" dirty="0">
                <a:solidFill>
                  <a:schemeClr val="bg1"/>
                </a:solidFill>
              </a:rPr>
              <a:t>)</a:t>
            </a:r>
          </a:p>
          <a:p>
            <a:pPr marL="285750" indent="-285750">
              <a:buFont typeface="Arial" panose="020B0604020202020204" pitchFamily="34" charset="0"/>
              <a:buChar char="•"/>
            </a:pPr>
            <a:r>
              <a:rPr lang="en-US" sz="1400" b="1" dirty="0">
                <a:solidFill>
                  <a:schemeClr val="bg1"/>
                </a:solidFill>
              </a:rPr>
              <a:t>library(ranger)</a:t>
            </a: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dplyr</a:t>
            </a:r>
            <a:r>
              <a:rPr lang="en-US" sz="1400" b="1" dirty="0">
                <a:solidFill>
                  <a:schemeClr val="bg1"/>
                </a:solidFill>
              </a:rPr>
              <a:t>)</a:t>
            </a:r>
          </a:p>
          <a:p>
            <a:pPr marL="285750" indent="-285750">
              <a:buFont typeface="Arial" panose="020B0604020202020204" pitchFamily="34" charset="0"/>
              <a:buChar char="•"/>
            </a:pPr>
            <a:r>
              <a:rPr lang="en-US" sz="1400" b="1" dirty="0">
                <a:solidFill>
                  <a:schemeClr val="bg1"/>
                </a:solidFill>
              </a:rPr>
              <a:t>library(class)</a:t>
            </a:r>
          </a:p>
          <a:p>
            <a:pPr marL="285750" indent="-285750">
              <a:buFont typeface="Arial" panose="020B0604020202020204" pitchFamily="34" charset="0"/>
              <a:buChar char="•"/>
            </a:pPr>
            <a:r>
              <a:rPr lang="en-US" sz="1400" b="1" dirty="0">
                <a:solidFill>
                  <a:schemeClr val="bg1"/>
                </a:solidFill>
              </a:rPr>
              <a:t>library(caret)</a:t>
            </a: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marL="285750" indent="-285750">
              <a:buFont typeface="Arial" panose="020B0604020202020204" pitchFamily="34" charset="0"/>
              <a:buChar char="•"/>
            </a:pPr>
            <a:r>
              <a:rPr lang="en-US" sz="1400" b="1" dirty="0">
                <a:solidFill>
                  <a:schemeClr val="bg1"/>
                </a:solidFill>
              </a:rPr>
              <a:t>library(e1071)</a:t>
            </a: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GGally</a:t>
            </a:r>
            <a:r>
              <a:rPr lang="en-US" sz="1400" b="1" dirty="0">
                <a:solidFill>
                  <a:schemeClr val="bg1"/>
                </a:solidFill>
              </a:rPr>
              <a:t>)</a:t>
            </a: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stringi</a:t>
            </a:r>
            <a:r>
              <a:rPr lang="en-US" sz="1400" b="1" dirty="0">
                <a:solidFill>
                  <a:schemeClr val="bg1"/>
                </a:solidFill>
              </a:rPr>
              <a:t>)</a:t>
            </a: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stringr</a:t>
            </a:r>
            <a:r>
              <a:rPr lang="en-US" sz="1400" b="1" dirty="0">
                <a:solidFill>
                  <a:schemeClr val="bg1"/>
                </a:solidFill>
              </a:rPr>
              <a:t>)</a:t>
            </a: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xgboost</a:t>
            </a:r>
            <a:r>
              <a:rPr lang="en-US" sz="1400" b="1" dirty="0">
                <a:solidFill>
                  <a:schemeClr val="bg1"/>
                </a:solidFill>
              </a:rPr>
              <a:t>)</a:t>
            </a:r>
          </a:p>
          <a:p>
            <a:pPr marL="285750" indent="-285750">
              <a:buFont typeface="Arial" panose="020B0604020202020204" pitchFamily="34" charset="0"/>
              <a:buChar char="•"/>
            </a:pPr>
            <a:r>
              <a:rPr lang="en-US" sz="1400" b="1" dirty="0">
                <a:solidFill>
                  <a:schemeClr val="bg1"/>
                </a:solidFill>
              </a:rPr>
              <a:t>library(car)</a:t>
            </a:r>
          </a:p>
          <a:p>
            <a:pPr marL="285750" indent="-285750">
              <a:buFont typeface="Arial" panose="020B0604020202020204" pitchFamily="34" charset="0"/>
              <a:buChar char="•"/>
            </a:pPr>
            <a:r>
              <a:rPr lang="en-US" sz="1400" b="1" dirty="0">
                <a:solidFill>
                  <a:schemeClr val="bg1"/>
                </a:solidFill>
              </a:rPr>
              <a:t>library(Matrix)</a:t>
            </a: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keras</a:t>
            </a:r>
            <a:r>
              <a:rPr lang="en-US" sz="1400" b="1" dirty="0">
                <a:solidFill>
                  <a:schemeClr val="bg1"/>
                </a:solidFill>
              </a:rPr>
              <a:t>)</a:t>
            </a:r>
          </a:p>
          <a:p>
            <a:pPr marL="285750" indent="-285750">
              <a:buFont typeface="Arial" panose="020B0604020202020204" pitchFamily="34" charset="0"/>
              <a:buChar char="•"/>
            </a:pPr>
            <a:r>
              <a:rPr lang="en-US" sz="1400" b="1" dirty="0">
                <a:solidFill>
                  <a:schemeClr val="bg1"/>
                </a:solidFill>
              </a:rPr>
              <a:t>library(forecast)</a:t>
            </a:r>
          </a:p>
          <a:p>
            <a:pPr marL="285750" indent="-285750">
              <a:buFont typeface="Arial" panose="020B0604020202020204" pitchFamily="34" charset="0"/>
              <a:buChar char="•"/>
            </a:pPr>
            <a:r>
              <a:rPr lang="en-US" sz="1400" b="1" dirty="0">
                <a:solidFill>
                  <a:schemeClr val="bg1"/>
                </a:solidFill>
              </a:rPr>
              <a:t>library(</a:t>
            </a:r>
            <a:r>
              <a:rPr lang="en-US" sz="1400" b="1" dirty="0" err="1">
                <a:solidFill>
                  <a:schemeClr val="bg1"/>
                </a:solidFill>
              </a:rPr>
              <a:t>neuralnet</a:t>
            </a:r>
            <a:r>
              <a:rPr lang="en-US" sz="1400" b="1" dirty="0">
                <a:solidFill>
                  <a:schemeClr val="bg1"/>
                </a:solidFill>
              </a:rPr>
              <a:t>)</a:t>
            </a: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a:p>
            <a:pPr algn="ctr"/>
            <a:endParaRPr lang="en-US" sz="1400" b="1" dirty="0">
              <a:solidFill>
                <a:schemeClr val="bg1"/>
              </a:solidFill>
            </a:endParaRPr>
          </a:p>
        </p:txBody>
      </p:sp>
    </p:spTree>
    <p:extLst>
      <p:ext uri="{BB962C8B-B14F-4D97-AF65-F5344CB8AC3E}">
        <p14:creationId xmlns:p14="http://schemas.microsoft.com/office/powerpoint/2010/main" val="67911166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p:grpSpPr>
        <p:sp>
          <p:nvSpPr>
            <p:cNvPr id="17" name="Oval 16"/>
            <p:cNvSpPr/>
            <p:nvPr/>
          </p:nvSpPr>
          <p:spPr>
            <a:xfrm>
              <a:off x="5782715" y="1305681"/>
              <a:ext cx="4246656" cy="4246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latin typeface="+mj-lt"/>
              </a:rPr>
              <a:t>THANK YOU</a:t>
            </a:r>
          </a:p>
        </p:txBody>
      </p:sp>
    </p:spTree>
    <p:extLst>
      <p:ext uri="{BB962C8B-B14F-4D97-AF65-F5344CB8AC3E}">
        <p14:creationId xmlns:p14="http://schemas.microsoft.com/office/powerpoint/2010/main" val="3345628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E602EAA-3636-4A21-8D87-6E469EC40A5A}"/>
              </a:ext>
            </a:extLst>
          </p:cNvPr>
          <p:cNvSpPr txBox="1">
            <a:spLocks/>
          </p:cNvSpPr>
          <p:nvPr/>
        </p:nvSpPr>
        <p:spPr>
          <a:xfrm>
            <a:off x="694944" y="1306706"/>
            <a:ext cx="10512862" cy="5089236"/>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b="1" dirty="0"/>
              <a:t>Number of Breweries in the United States</a:t>
            </a:r>
          </a:p>
          <a:p>
            <a:pPr marL="457200" indent="-457200">
              <a:buFont typeface="+mj-lt"/>
              <a:buAutoNum type="arabicPeriod"/>
            </a:pPr>
            <a:r>
              <a:rPr lang="en-US" b="1" dirty="0"/>
              <a:t>Addressing missing values</a:t>
            </a:r>
          </a:p>
          <a:p>
            <a:pPr marL="457200" indent="-457200">
              <a:buFont typeface="+mj-lt"/>
              <a:buAutoNum type="arabicPeriod"/>
            </a:pPr>
            <a:r>
              <a:rPr lang="en-US" b="1" dirty="0"/>
              <a:t>Median alcohol content</a:t>
            </a:r>
          </a:p>
          <a:p>
            <a:pPr marL="457200" indent="-457200">
              <a:buFont typeface="+mj-lt"/>
              <a:buAutoNum type="arabicPeriod"/>
            </a:pPr>
            <a:r>
              <a:rPr lang="en-US" b="1" dirty="0"/>
              <a:t>Median international bitterness unit</a:t>
            </a:r>
          </a:p>
          <a:p>
            <a:pPr marL="457200" indent="-457200">
              <a:buFont typeface="+mj-lt"/>
              <a:buAutoNum type="arabicPeriod"/>
            </a:pPr>
            <a:r>
              <a:rPr lang="en-US" b="1" dirty="0"/>
              <a:t>State with the maximum alcoholic &amp; most bitter beer</a:t>
            </a:r>
          </a:p>
          <a:p>
            <a:pPr marL="457200" indent="-457200">
              <a:buFont typeface="+mj-lt"/>
              <a:buAutoNum type="arabicPeriod"/>
            </a:pPr>
            <a:r>
              <a:rPr lang="en-US" b="1" dirty="0"/>
              <a:t>Alcohol by </a:t>
            </a:r>
            <a:r>
              <a:rPr lang="en-US" b="1"/>
              <a:t>volume distribution</a:t>
            </a:r>
            <a:endParaRPr lang="en-US" b="1" dirty="0"/>
          </a:p>
          <a:p>
            <a:pPr marL="457200" indent="-457200">
              <a:buFont typeface="+mj-lt"/>
              <a:buAutoNum type="arabicPeriod"/>
            </a:pPr>
            <a:r>
              <a:rPr lang="en-US" b="1" dirty="0"/>
              <a:t>Summary stats and distribution of ABV variable</a:t>
            </a:r>
          </a:p>
          <a:p>
            <a:pPr marL="457200" indent="-457200">
              <a:buFont typeface="+mj-lt"/>
              <a:buAutoNum type="arabicPeriod"/>
            </a:pPr>
            <a:r>
              <a:rPr lang="en-US" b="1" dirty="0"/>
              <a:t>Scatter plot on apparent relationship between bitterness of beer and alcohol content</a:t>
            </a:r>
          </a:p>
          <a:p>
            <a:pPr marL="457200" indent="-457200">
              <a:buFont typeface="+mj-lt"/>
              <a:buAutoNum type="arabicPeriod"/>
            </a:pPr>
            <a:r>
              <a:rPr lang="en-US" b="1" dirty="0"/>
              <a:t>Additional methods used to investigate differences</a:t>
            </a:r>
          </a:p>
          <a:p>
            <a:endParaRPr lang="en-US" b="1" dirty="0"/>
          </a:p>
        </p:txBody>
      </p:sp>
      <p:sp>
        <p:nvSpPr>
          <p:cNvPr id="4" name="Title 2">
            <a:extLst>
              <a:ext uri="{FF2B5EF4-FFF2-40B4-BE49-F238E27FC236}">
                <a16:creationId xmlns:a16="http://schemas.microsoft.com/office/drawing/2014/main" id="{64EF1936-ACA1-4141-8EE7-EEF3A72218E7}"/>
              </a:ext>
            </a:extLst>
          </p:cNvPr>
          <p:cNvSpPr txBox="1">
            <a:spLocks/>
          </p:cNvSpPr>
          <p:nvPr/>
        </p:nvSpPr>
        <p:spPr>
          <a:xfrm>
            <a:off x="559084" y="256642"/>
            <a:ext cx="10969944" cy="411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PRESENTATION ITEMS</a:t>
            </a:r>
          </a:p>
        </p:txBody>
      </p:sp>
      <p:cxnSp>
        <p:nvCxnSpPr>
          <p:cNvPr id="6" name="Straight Connector 5">
            <a:extLst>
              <a:ext uri="{FF2B5EF4-FFF2-40B4-BE49-F238E27FC236}">
                <a16:creationId xmlns:a16="http://schemas.microsoft.com/office/drawing/2014/main" id="{402B539C-CFC1-4A32-B2C0-F9A4E9EB1E4F}"/>
              </a:ext>
            </a:extLst>
          </p:cNvPr>
          <p:cNvCxnSpPr>
            <a:cxnSpLocks/>
          </p:cNvCxnSpPr>
          <p:nvPr/>
        </p:nvCxnSpPr>
        <p:spPr>
          <a:xfrm>
            <a:off x="694944" y="987552"/>
            <a:ext cx="10753344"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descr="A glass of beer on a beach&#10;&#10;Description automatically generated with medium confidence">
            <a:extLst>
              <a:ext uri="{FF2B5EF4-FFF2-40B4-BE49-F238E27FC236}">
                <a16:creationId xmlns:a16="http://schemas.microsoft.com/office/drawing/2014/main" id="{99EAC5C6-D7F0-4B47-A518-9AA5B9033053}"/>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256642"/>
            <a:ext cx="12192000" cy="6601358"/>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8B73913-319D-4AC9-8F15-DC9F4C90D14D}"/>
                  </a:ext>
                </a:extLst>
              </p14:cNvPr>
              <p14:cNvContentPartPr/>
              <p14:nvPr/>
            </p14:nvContentPartPr>
            <p14:xfrm>
              <a:off x="948115" y="2627848"/>
              <a:ext cx="29520" cy="7920"/>
            </p14:xfrm>
          </p:contentPart>
        </mc:Choice>
        <mc:Fallback xmlns="">
          <p:pic>
            <p:nvPicPr>
              <p:cNvPr id="7" name="Ink 6">
                <a:extLst>
                  <a:ext uri="{FF2B5EF4-FFF2-40B4-BE49-F238E27FC236}">
                    <a16:creationId xmlns:a16="http://schemas.microsoft.com/office/drawing/2014/main" id="{D8B73913-319D-4AC9-8F15-DC9F4C90D14D}"/>
                  </a:ext>
                </a:extLst>
              </p:cNvPr>
              <p:cNvPicPr/>
              <p:nvPr/>
            </p:nvPicPr>
            <p:blipFill>
              <a:blip r:embed="rId5"/>
              <a:stretch>
                <a:fillRect/>
              </a:stretch>
            </p:blipFill>
            <p:spPr>
              <a:xfrm>
                <a:off x="939475" y="2618848"/>
                <a:ext cx="471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354CF03-C890-441B-94AE-DA3AB76F151B}"/>
                  </a:ext>
                </a:extLst>
              </p14:cNvPr>
              <p14:cNvContentPartPr/>
              <p14:nvPr/>
            </p14:nvContentPartPr>
            <p14:xfrm>
              <a:off x="717355" y="625646"/>
              <a:ext cx="10800" cy="16920"/>
            </p14:xfrm>
          </p:contentPart>
        </mc:Choice>
        <mc:Fallback xmlns="">
          <p:pic>
            <p:nvPicPr>
              <p:cNvPr id="8" name="Ink 7">
                <a:extLst>
                  <a:ext uri="{FF2B5EF4-FFF2-40B4-BE49-F238E27FC236}">
                    <a16:creationId xmlns:a16="http://schemas.microsoft.com/office/drawing/2014/main" id="{C354CF03-C890-441B-94AE-DA3AB76F151B}"/>
                  </a:ext>
                </a:extLst>
              </p:cNvPr>
              <p:cNvPicPr/>
              <p:nvPr/>
            </p:nvPicPr>
            <p:blipFill>
              <a:blip r:embed="rId7"/>
              <a:stretch>
                <a:fillRect/>
              </a:stretch>
            </p:blipFill>
            <p:spPr>
              <a:xfrm>
                <a:off x="708715" y="616646"/>
                <a:ext cx="28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B9FCD3F-0FFF-4487-BFE9-9413721545E9}"/>
                  </a:ext>
                </a:extLst>
              </p14:cNvPr>
              <p14:cNvContentPartPr/>
              <p14:nvPr/>
            </p14:nvContentPartPr>
            <p14:xfrm>
              <a:off x="787555" y="1480405"/>
              <a:ext cx="7560" cy="4320"/>
            </p14:xfrm>
          </p:contentPart>
        </mc:Choice>
        <mc:Fallback xmlns="">
          <p:pic>
            <p:nvPicPr>
              <p:cNvPr id="9" name="Ink 8">
                <a:extLst>
                  <a:ext uri="{FF2B5EF4-FFF2-40B4-BE49-F238E27FC236}">
                    <a16:creationId xmlns:a16="http://schemas.microsoft.com/office/drawing/2014/main" id="{7B9FCD3F-0FFF-4487-BFE9-9413721545E9}"/>
                  </a:ext>
                </a:extLst>
              </p:cNvPr>
              <p:cNvPicPr/>
              <p:nvPr/>
            </p:nvPicPr>
            <p:blipFill>
              <a:blip r:embed="rId9"/>
              <a:stretch>
                <a:fillRect/>
              </a:stretch>
            </p:blipFill>
            <p:spPr>
              <a:xfrm>
                <a:off x="778915" y="1471765"/>
                <a:ext cx="25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3AC4356-2CF1-4A62-A42B-31E6DB8708D2}"/>
                  </a:ext>
                </a:extLst>
              </p14:cNvPr>
              <p14:cNvContentPartPr/>
              <p14:nvPr/>
            </p14:nvContentPartPr>
            <p14:xfrm>
              <a:off x="1141795" y="1449805"/>
              <a:ext cx="7920" cy="6480"/>
            </p14:xfrm>
          </p:contentPart>
        </mc:Choice>
        <mc:Fallback xmlns="">
          <p:pic>
            <p:nvPicPr>
              <p:cNvPr id="10" name="Ink 9">
                <a:extLst>
                  <a:ext uri="{FF2B5EF4-FFF2-40B4-BE49-F238E27FC236}">
                    <a16:creationId xmlns:a16="http://schemas.microsoft.com/office/drawing/2014/main" id="{E3AC4356-2CF1-4A62-A42B-31E6DB8708D2}"/>
                  </a:ext>
                </a:extLst>
              </p:cNvPr>
              <p:cNvPicPr/>
              <p:nvPr/>
            </p:nvPicPr>
            <p:blipFill>
              <a:blip r:embed="rId11"/>
              <a:stretch>
                <a:fillRect/>
              </a:stretch>
            </p:blipFill>
            <p:spPr>
              <a:xfrm>
                <a:off x="1132795" y="1441165"/>
                <a:ext cx="25560" cy="24120"/>
              </a:xfrm>
              <a:prstGeom prst="rect">
                <a:avLst/>
              </a:prstGeom>
            </p:spPr>
          </p:pic>
        </mc:Fallback>
      </mc:AlternateContent>
    </p:spTree>
    <p:extLst>
      <p:ext uri="{BB962C8B-B14F-4D97-AF65-F5344CB8AC3E}">
        <p14:creationId xmlns:p14="http://schemas.microsoft.com/office/powerpoint/2010/main" val="336491661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154">
            <a:extLst>
              <a:ext uri="{C183D7F6-B498-43B3-948B-1728B52AA6E4}">
                <adec:decorative xmlns:adec="http://schemas.microsoft.com/office/drawing/2017/decorative" val="1"/>
              </a:ext>
            </a:extLst>
          </p:cNvPr>
          <p:cNvSpPr/>
          <p:nvPr/>
        </p:nvSpPr>
        <p:spPr>
          <a:xfrm>
            <a:off x="594360" y="657824"/>
            <a:ext cx="11058572" cy="603479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agram&#10;&#10;Description automatically generated">
            <a:extLst>
              <a:ext uri="{FF2B5EF4-FFF2-40B4-BE49-F238E27FC236}">
                <a16:creationId xmlns:a16="http://schemas.microsoft.com/office/drawing/2014/main" id="{908C4D38-A79F-45EC-A3FE-E4BD6242BC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200" y="0"/>
            <a:ext cx="12052686" cy="6858000"/>
          </a:xfrm>
          <a:prstGeom prst="rect">
            <a:avLst/>
          </a:prstGeom>
        </p:spPr>
      </p:pic>
      <p:sp>
        <p:nvSpPr>
          <p:cNvPr id="110" name="TextBox 109"/>
          <p:cNvSpPr txBox="1"/>
          <p:nvPr/>
        </p:nvSpPr>
        <p:spPr>
          <a:xfrm>
            <a:off x="6038303" y="165381"/>
            <a:ext cx="11541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 </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16" name="Picture 15">
            <a:extLst>
              <a:ext uri="{FF2B5EF4-FFF2-40B4-BE49-F238E27FC236}">
                <a16:creationId xmlns:a16="http://schemas.microsoft.com/office/drawing/2014/main" id="{A1DDE7F5-617A-404B-A91E-76E652C2E268}"/>
              </a:ext>
            </a:extLst>
          </p:cNvPr>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131729" y="1247238"/>
            <a:ext cx="7726680" cy="5065776"/>
          </a:xfrm>
          <a:prstGeom prst="rect">
            <a:avLst/>
          </a:prstGeom>
          <a:noFill/>
          <a:ln>
            <a:noFill/>
          </a:ln>
        </p:spPr>
      </p:pic>
      <p:sp>
        <p:nvSpPr>
          <p:cNvPr id="8" name="TextBox 7">
            <a:extLst>
              <a:ext uri="{FF2B5EF4-FFF2-40B4-BE49-F238E27FC236}">
                <a16:creationId xmlns:a16="http://schemas.microsoft.com/office/drawing/2014/main" id="{A1D4B9DD-8863-4552-9240-B01B47071173}"/>
              </a:ext>
            </a:extLst>
          </p:cNvPr>
          <p:cNvSpPr txBox="1"/>
          <p:nvPr/>
        </p:nvSpPr>
        <p:spPr>
          <a:xfrm>
            <a:off x="96837" y="7515824"/>
            <a:ext cx="12192000" cy="230832"/>
          </a:xfrm>
          <a:prstGeom prst="rect">
            <a:avLst/>
          </a:prstGeom>
          <a:noFill/>
        </p:spPr>
        <p:txBody>
          <a:bodyPr wrap="square" rtlCol="0">
            <a:spAutoFit/>
          </a:bodyPr>
          <a:lstStyle/>
          <a:p>
            <a:r>
              <a:rPr lang="en-US" sz="900">
                <a:hlinkClick r:id="rId3" tooltip="https://www.peoplematters.in/article/employee-relations/data-protection-gdpr-and-the-india-imperative-opportunities-and-challenges-22453"/>
              </a:rPr>
              <a:t>This Photo</a:t>
            </a:r>
            <a:r>
              <a:rPr lang="en-US" sz="900"/>
              <a:t> by Unknown Author is licensed under </a:t>
            </a:r>
            <a:r>
              <a:rPr lang="en-US" sz="900">
                <a:hlinkClick r:id="rId6" tooltip="https://creativecommons.org/licenses/by-nc-sa/3.0/"/>
              </a:rPr>
              <a:t>CC BY-SA-NC</a:t>
            </a:r>
            <a:endParaRPr lang="en-US" sz="900"/>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526258B-C22F-4B9B-90B8-50EE531E6272}"/>
                  </a:ext>
                </a:extLst>
              </p14:cNvPr>
              <p14:cNvContentPartPr/>
              <p14:nvPr/>
            </p14:nvContentPartPr>
            <p14:xfrm>
              <a:off x="2876249" y="387561"/>
              <a:ext cx="14760" cy="17280"/>
            </p14:xfrm>
          </p:contentPart>
        </mc:Choice>
        <mc:Fallback xmlns="">
          <p:pic>
            <p:nvPicPr>
              <p:cNvPr id="9" name="Ink 8">
                <a:extLst>
                  <a:ext uri="{FF2B5EF4-FFF2-40B4-BE49-F238E27FC236}">
                    <a16:creationId xmlns:a16="http://schemas.microsoft.com/office/drawing/2014/main" id="{5526258B-C22F-4B9B-90B8-50EE531E6272}"/>
                  </a:ext>
                </a:extLst>
              </p:cNvPr>
              <p:cNvPicPr/>
              <p:nvPr/>
            </p:nvPicPr>
            <p:blipFill>
              <a:blip r:embed="rId8"/>
              <a:stretch>
                <a:fillRect/>
              </a:stretch>
            </p:blipFill>
            <p:spPr>
              <a:xfrm>
                <a:off x="2867249" y="378921"/>
                <a:ext cx="32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0B61693-28D8-4233-97DD-CC83D4F695EF}"/>
                  </a:ext>
                </a:extLst>
              </p14:cNvPr>
              <p14:cNvContentPartPr/>
              <p14:nvPr/>
            </p14:nvContentPartPr>
            <p14:xfrm>
              <a:off x="3082529" y="520401"/>
              <a:ext cx="12600" cy="9720"/>
            </p14:xfrm>
          </p:contentPart>
        </mc:Choice>
        <mc:Fallback xmlns="">
          <p:pic>
            <p:nvPicPr>
              <p:cNvPr id="10" name="Ink 9">
                <a:extLst>
                  <a:ext uri="{FF2B5EF4-FFF2-40B4-BE49-F238E27FC236}">
                    <a16:creationId xmlns:a16="http://schemas.microsoft.com/office/drawing/2014/main" id="{70B61693-28D8-4233-97DD-CC83D4F695EF}"/>
                  </a:ext>
                </a:extLst>
              </p:cNvPr>
              <p:cNvPicPr/>
              <p:nvPr/>
            </p:nvPicPr>
            <p:blipFill>
              <a:blip r:embed="rId10"/>
              <a:stretch>
                <a:fillRect/>
              </a:stretch>
            </p:blipFill>
            <p:spPr>
              <a:xfrm>
                <a:off x="3073889" y="511401"/>
                <a:ext cx="30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37B5A98-6E17-421C-BD6C-657976BFA744}"/>
                  </a:ext>
                </a:extLst>
              </p14:cNvPr>
              <p14:cNvContentPartPr/>
              <p14:nvPr/>
            </p14:nvContentPartPr>
            <p14:xfrm>
              <a:off x="3359369" y="429681"/>
              <a:ext cx="11520" cy="14400"/>
            </p14:xfrm>
          </p:contentPart>
        </mc:Choice>
        <mc:Fallback xmlns="">
          <p:pic>
            <p:nvPicPr>
              <p:cNvPr id="11" name="Ink 10">
                <a:extLst>
                  <a:ext uri="{FF2B5EF4-FFF2-40B4-BE49-F238E27FC236}">
                    <a16:creationId xmlns:a16="http://schemas.microsoft.com/office/drawing/2014/main" id="{237B5A98-6E17-421C-BD6C-657976BFA744}"/>
                  </a:ext>
                </a:extLst>
              </p:cNvPr>
              <p:cNvPicPr/>
              <p:nvPr/>
            </p:nvPicPr>
            <p:blipFill>
              <a:blip r:embed="rId12"/>
              <a:stretch>
                <a:fillRect/>
              </a:stretch>
            </p:blipFill>
            <p:spPr>
              <a:xfrm>
                <a:off x="3350369" y="420681"/>
                <a:ext cx="29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1774229-C159-4A11-B09A-86E6881ACB68}"/>
                  </a:ext>
                </a:extLst>
              </p14:cNvPr>
              <p14:cNvContentPartPr/>
              <p14:nvPr/>
            </p14:nvContentPartPr>
            <p14:xfrm>
              <a:off x="5496823" y="3971587"/>
              <a:ext cx="3240" cy="7560"/>
            </p14:xfrm>
          </p:contentPart>
        </mc:Choice>
        <mc:Fallback xmlns="">
          <p:pic>
            <p:nvPicPr>
              <p:cNvPr id="12" name="Ink 11">
                <a:extLst>
                  <a:ext uri="{FF2B5EF4-FFF2-40B4-BE49-F238E27FC236}">
                    <a16:creationId xmlns:a16="http://schemas.microsoft.com/office/drawing/2014/main" id="{91774229-C159-4A11-B09A-86E6881ACB68}"/>
                  </a:ext>
                </a:extLst>
              </p:cNvPr>
              <p:cNvPicPr/>
              <p:nvPr/>
            </p:nvPicPr>
            <p:blipFill>
              <a:blip r:embed="rId14"/>
              <a:stretch>
                <a:fillRect/>
              </a:stretch>
            </p:blipFill>
            <p:spPr>
              <a:xfrm>
                <a:off x="5487823" y="3962947"/>
                <a:ext cx="20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3343CF95-6FCD-495F-B263-39031BE70BD4}"/>
                  </a:ext>
                </a:extLst>
              </p14:cNvPr>
              <p14:cNvContentPartPr/>
              <p14:nvPr/>
            </p14:nvContentPartPr>
            <p14:xfrm>
              <a:off x="6037543" y="2261227"/>
              <a:ext cx="10440" cy="6120"/>
            </p14:xfrm>
          </p:contentPart>
        </mc:Choice>
        <mc:Fallback xmlns="">
          <p:pic>
            <p:nvPicPr>
              <p:cNvPr id="13" name="Ink 12">
                <a:extLst>
                  <a:ext uri="{FF2B5EF4-FFF2-40B4-BE49-F238E27FC236}">
                    <a16:creationId xmlns:a16="http://schemas.microsoft.com/office/drawing/2014/main" id="{3343CF95-6FCD-495F-B263-39031BE70BD4}"/>
                  </a:ext>
                </a:extLst>
              </p:cNvPr>
              <p:cNvPicPr/>
              <p:nvPr/>
            </p:nvPicPr>
            <p:blipFill>
              <a:blip r:embed="rId16"/>
              <a:stretch>
                <a:fillRect/>
              </a:stretch>
            </p:blipFill>
            <p:spPr>
              <a:xfrm>
                <a:off x="6028903" y="2252227"/>
                <a:ext cx="28080" cy="23760"/>
              </a:xfrm>
              <a:prstGeom prst="rect">
                <a:avLst/>
              </a:prstGeom>
            </p:spPr>
          </p:pic>
        </mc:Fallback>
      </mc:AlternateContent>
      <p:sp>
        <p:nvSpPr>
          <p:cNvPr id="15" name="TextBox 14">
            <a:extLst>
              <a:ext uri="{FF2B5EF4-FFF2-40B4-BE49-F238E27FC236}">
                <a16:creationId xmlns:a16="http://schemas.microsoft.com/office/drawing/2014/main" id="{E921455A-F5DD-4109-84DF-54BC59E79313}"/>
              </a:ext>
            </a:extLst>
          </p:cNvPr>
          <p:cNvSpPr txBox="1"/>
          <p:nvPr/>
        </p:nvSpPr>
        <p:spPr>
          <a:xfrm>
            <a:off x="5248409" y="485804"/>
            <a:ext cx="5883022"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ADDRESSING MISSING VALUES</a:t>
            </a:r>
          </a:p>
        </p:txBody>
      </p:sp>
    </p:spTree>
    <p:extLst>
      <p:ext uri="{BB962C8B-B14F-4D97-AF65-F5344CB8AC3E}">
        <p14:creationId xmlns:p14="http://schemas.microsoft.com/office/powerpoint/2010/main" val="196169855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2801838" y="165381"/>
            <a:ext cx="6588342"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NUMBER OF BREWERIES IN THE U.S.</a:t>
            </a:r>
          </a:p>
        </p:txBody>
      </p:sp>
      <p:sp>
        <p:nvSpPr>
          <p:cNvPr id="155" name="Rectangle 154">
            <a:extLst>
              <a:ext uri="{C183D7F6-B498-43B3-948B-1728B52AA6E4}">
                <adec:decorative xmlns:adec="http://schemas.microsoft.com/office/drawing/2017/decorative" val="1"/>
              </a:ext>
            </a:extLst>
          </p:cNvPr>
          <p:cNvSpPr/>
          <p:nvPr/>
        </p:nvSpPr>
        <p:spPr>
          <a:xfrm>
            <a:off x="731508" y="606838"/>
            <a:ext cx="10879746" cy="6251162"/>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48786" cy="307777"/>
          </a:xfrm>
          <a:prstGeom prst="rect">
            <a:avLst/>
          </a:prstGeom>
          <a:noFill/>
        </p:spPr>
        <p:txBody>
          <a:bodyPr wrap="none" rtlCol="0">
            <a:spAutoFit/>
          </a:bodyPr>
          <a:lstStyle/>
          <a:p>
            <a:r>
              <a:rPr lang="en-US" sz="1400" b="1" dirty="0">
                <a:solidFill>
                  <a:schemeClr val="bg1"/>
                </a:solidFill>
              </a:rPr>
              <a:t>1</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3" name="Picture 2">
            <a:extLst>
              <a:ext uri="{FF2B5EF4-FFF2-40B4-BE49-F238E27FC236}">
                <a16:creationId xmlns:a16="http://schemas.microsoft.com/office/drawing/2014/main" id="{828ADA1C-3C9F-EC4B-BDD3-3F3C8ADB0168}"/>
              </a:ext>
            </a:extLst>
          </p:cNvPr>
          <p:cNvPicPr>
            <a:picLocks noChangeAspect="1"/>
          </p:cNvPicPr>
          <p:nvPr/>
        </p:nvPicPr>
        <p:blipFill>
          <a:blip r:embed="rId2"/>
          <a:stretch>
            <a:fillRect/>
          </a:stretch>
        </p:blipFill>
        <p:spPr>
          <a:xfrm>
            <a:off x="3953802" y="2214694"/>
            <a:ext cx="7351309" cy="4307810"/>
          </a:xfrm>
          <a:prstGeom prst="rect">
            <a:avLst/>
          </a:prstGeom>
        </p:spPr>
      </p:pic>
      <p:sp>
        <p:nvSpPr>
          <p:cNvPr id="4" name="TextBox 3">
            <a:extLst>
              <a:ext uri="{FF2B5EF4-FFF2-40B4-BE49-F238E27FC236}">
                <a16:creationId xmlns:a16="http://schemas.microsoft.com/office/drawing/2014/main" id="{4719E852-A2F4-451F-85E1-F161F6A53CA2}"/>
              </a:ext>
            </a:extLst>
          </p:cNvPr>
          <p:cNvSpPr txBox="1"/>
          <p:nvPr/>
        </p:nvSpPr>
        <p:spPr>
          <a:xfrm>
            <a:off x="780176" y="2080470"/>
            <a:ext cx="282580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Here we can see the number of breweries by state as well as by U.S. region.</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04131603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154">
            <a:extLst>
              <a:ext uri="{C183D7F6-B498-43B3-948B-1728B52AA6E4}">
                <adec:decorative xmlns:adec="http://schemas.microsoft.com/office/drawing/2017/decorative" val="1"/>
              </a:ext>
            </a:extLst>
          </p:cNvPr>
          <p:cNvSpPr/>
          <p:nvPr/>
        </p:nvSpPr>
        <p:spPr>
          <a:xfrm>
            <a:off x="594360" y="657824"/>
            <a:ext cx="11058572" cy="6200176"/>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3</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16" name="TextBox 15">
            <a:extLst>
              <a:ext uri="{FF2B5EF4-FFF2-40B4-BE49-F238E27FC236}">
                <a16:creationId xmlns:a16="http://schemas.microsoft.com/office/drawing/2014/main" id="{64D8CAF4-F6E9-47B4-B657-E5DB078B3EAB}"/>
              </a:ext>
            </a:extLst>
          </p:cNvPr>
          <p:cNvSpPr txBox="1"/>
          <p:nvPr/>
        </p:nvSpPr>
        <p:spPr>
          <a:xfrm>
            <a:off x="3293163" y="165381"/>
            <a:ext cx="5605702"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MEDIAN ALCOHOL CONTENT</a:t>
            </a:r>
          </a:p>
        </p:txBody>
      </p:sp>
      <p:pic>
        <p:nvPicPr>
          <p:cNvPr id="4" name="Picture 3">
            <a:extLst>
              <a:ext uri="{FF2B5EF4-FFF2-40B4-BE49-F238E27FC236}">
                <a16:creationId xmlns:a16="http://schemas.microsoft.com/office/drawing/2014/main" id="{5E01FCE3-43AB-904D-BE5D-C74E773D4A6E}"/>
              </a:ext>
            </a:extLst>
          </p:cNvPr>
          <p:cNvPicPr>
            <a:picLocks noChangeAspect="1"/>
          </p:cNvPicPr>
          <p:nvPr/>
        </p:nvPicPr>
        <p:blipFill>
          <a:blip r:embed="rId2"/>
          <a:stretch>
            <a:fillRect/>
          </a:stretch>
        </p:blipFill>
        <p:spPr>
          <a:xfrm>
            <a:off x="765870" y="832757"/>
            <a:ext cx="10715552" cy="5515602"/>
          </a:xfrm>
          <a:prstGeom prst="rect">
            <a:avLst/>
          </a:prstGeom>
        </p:spPr>
      </p:pic>
    </p:spTree>
    <p:extLst>
      <p:ext uri="{BB962C8B-B14F-4D97-AF65-F5344CB8AC3E}">
        <p14:creationId xmlns:p14="http://schemas.microsoft.com/office/powerpoint/2010/main" val="45647122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154">
            <a:extLst>
              <a:ext uri="{C183D7F6-B498-43B3-948B-1728B52AA6E4}">
                <adec:decorative xmlns:adec="http://schemas.microsoft.com/office/drawing/2017/decorative" val="1"/>
              </a:ext>
            </a:extLst>
          </p:cNvPr>
          <p:cNvSpPr/>
          <p:nvPr/>
        </p:nvSpPr>
        <p:spPr>
          <a:xfrm>
            <a:off x="228600" y="657824"/>
            <a:ext cx="11678854" cy="593500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80846" cy="307777"/>
          </a:xfrm>
          <a:prstGeom prst="rect">
            <a:avLst/>
          </a:prstGeom>
          <a:noFill/>
        </p:spPr>
        <p:txBody>
          <a:bodyPr wrap="none" rtlCol="0">
            <a:spAutoFit/>
          </a:bodyPr>
          <a:lstStyle/>
          <a:p>
            <a:r>
              <a:rPr lang="en-US" sz="1400" b="1" dirty="0">
                <a:solidFill>
                  <a:schemeClr val="bg1"/>
                </a:solidFill>
              </a:rPr>
              <a:t>4</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16" name="TextBox 15">
            <a:extLst>
              <a:ext uri="{FF2B5EF4-FFF2-40B4-BE49-F238E27FC236}">
                <a16:creationId xmlns:a16="http://schemas.microsoft.com/office/drawing/2014/main" id="{7FC3FEB9-8BE5-43C7-97FF-40CE6FF5E93A}"/>
              </a:ext>
            </a:extLst>
          </p:cNvPr>
          <p:cNvSpPr txBox="1"/>
          <p:nvPr/>
        </p:nvSpPr>
        <p:spPr>
          <a:xfrm>
            <a:off x="1862136" y="146457"/>
            <a:ext cx="7955704"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MEDIAN INTERNATIONAL BITTERNESS UNIT</a:t>
            </a:r>
          </a:p>
        </p:txBody>
      </p:sp>
      <p:pic>
        <p:nvPicPr>
          <p:cNvPr id="12" name="Content Placeholder 3">
            <a:extLst>
              <a:ext uri="{FF2B5EF4-FFF2-40B4-BE49-F238E27FC236}">
                <a16:creationId xmlns:a16="http://schemas.microsoft.com/office/drawing/2014/main" id="{858C4BFE-F3D5-6944-9BC1-38888252AF12}"/>
              </a:ext>
            </a:extLst>
          </p:cNvPr>
          <p:cNvPicPr>
            <a:picLocks noChangeAspect="1"/>
          </p:cNvPicPr>
          <p:nvPr/>
        </p:nvPicPr>
        <p:blipFill>
          <a:blip r:embed="rId2"/>
          <a:stretch>
            <a:fillRect/>
          </a:stretch>
        </p:blipFill>
        <p:spPr>
          <a:xfrm>
            <a:off x="1259286" y="770449"/>
            <a:ext cx="9019831" cy="5830909"/>
          </a:xfrm>
          <a:prstGeom prst="rect">
            <a:avLst/>
          </a:prstGeom>
        </p:spPr>
      </p:pic>
    </p:spTree>
    <p:extLst>
      <p:ext uri="{BB962C8B-B14F-4D97-AF65-F5344CB8AC3E}">
        <p14:creationId xmlns:p14="http://schemas.microsoft.com/office/powerpoint/2010/main" val="192451513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1303850" y="165381"/>
            <a:ext cx="958435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 </a:t>
            </a:r>
            <a:r>
              <a:rPr lang="en-US" sz="2800" b="1" dirty="0">
                <a:solidFill>
                  <a:srgbClr val="30353F"/>
                </a:solidFill>
                <a:latin typeface="+mj-lt"/>
              </a:rPr>
              <a:t>STATE WITH MAXIMUM ALCOHOLIC &amp; MOST BITTER BEER </a:t>
            </a:r>
          </a:p>
        </p:txBody>
      </p:sp>
      <p:sp>
        <p:nvSpPr>
          <p:cNvPr id="155" name="Rectangle 154">
            <a:extLst>
              <a:ext uri="{C183D7F6-B498-43B3-948B-1728B52AA6E4}">
                <adec:decorative xmlns:adec="http://schemas.microsoft.com/office/drawing/2017/decorative" val="1"/>
              </a:ext>
            </a:extLst>
          </p:cNvPr>
          <p:cNvSpPr/>
          <p:nvPr/>
        </p:nvSpPr>
        <p:spPr>
          <a:xfrm>
            <a:off x="219456" y="657824"/>
            <a:ext cx="11859768" cy="5907568"/>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5</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13" name="Content Placeholder 5">
            <a:extLst>
              <a:ext uri="{FF2B5EF4-FFF2-40B4-BE49-F238E27FC236}">
                <a16:creationId xmlns:a16="http://schemas.microsoft.com/office/drawing/2014/main" id="{7F1297E9-50B1-430C-BA86-FD3022C08230}"/>
              </a:ext>
            </a:extLst>
          </p:cNvPr>
          <p:cNvPicPr>
            <a:picLocks noChangeAspect="1"/>
          </p:cNvPicPr>
          <p:nvPr/>
        </p:nvPicPr>
        <p:blipFill>
          <a:blip r:embed="rId2"/>
          <a:stretch>
            <a:fillRect/>
          </a:stretch>
        </p:blipFill>
        <p:spPr>
          <a:xfrm>
            <a:off x="348695" y="847316"/>
            <a:ext cx="11601290" cy="2671925"/>
          </a:xfrm>
          <a:prstGeom prst="rect">
            <a:avLst/>
          </a:prstGeom>
        </p:spPr>
      </p:pic>
      <p:pic>
        <p:nvPicPr>
          <p:cNvPr id="14" name="Content Placeholder 3">
            <a:extLst>
              <a:ext uri="{FF2B5EF4-FFF2-40B4-BE49-F238E27FC236}">
                <a16:creationId xmlns:a16="http://schemas.microsoft.com/office/drawing/2014/main" id="{64B995CB-1583-4AC9-8328-38F050C5B82C}"/>
              </a:ext>
            </a:extLst>
          </p:cNvPr>
          <p:cNvPicPr>
            <a:picLocks noChangeAspect="1"/>
          </p:cNvPicPr>
          <p:nvPr/>
        </p:nvPicPr>
        <p:blipFill>
          <a:blip r:embed="rId3"/>
          <a:stretch>
            <a:fillRect/>
          </a:stretch>
        </p:blipFill>
        <p:spPr>
          <a:xfrm>
            <a:off x="318699" y="3706354"/>
            <a:ext cx="11661282" cy="2671925"/>
          </a:xfrm>
          <a:prstGeom prst="rect">
            <a:avLst/>
          </a:prstGeom>
        </p:spPr>
      </p:pic>
    </p:spTree>
    <p:extLst>
      <p:ext uri="{BB962C8B-B14F-4D97-AF65-F5344CB8AC3E}">
        <p14:creationId xmlns:p14="http://schemas.microsoft.com/office/powerpoint/2010/main" val="41429292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2579835" y="165381"/>
            <a:ext cx="7032374"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ALCOHOL BY VOLUME DISTRIBUTION</a:t>
            </a:r>
          </a:p>
        </p:txBody>
      </p:sp>
      <p:sp>
        <p:nvSpPr>
          <p:cNvPr id="155" name="Rectangle 154">
            <a:extLst>
              <a:ext uri="{C183D7F6-B498-43B3-948B-1728B52AA6E4}">
                <adec:decorative xmlns:adec="http://schemas.microsoft.com/office/drawing/2017/decorative" val="1"/>
              </a:ext>
            </a:extLst>
          </p:cNvPr>
          <p:cNvSpPr/>
          <p:nvPr/>
        </p:nvSpPr>
        <p:spPr>
          <a:xfrm>
            <a:off x="219456" y="657824"/>
            <a:ext cx="11859768" cy="5907568"/>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6</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15" name="Content Placeholder 3">
            <a:extLst>
              <a:ext uri="{FF2B5EF4-FFF2-40B4-BE49-F238E27FC236}">
                <a16:creationId xmlns:a16="http://schemas.microsoft.com/office/drawing/2014/main" id="{7FF539BD-A073-4C01-A9CB-2A824B4FA07F}"/>
              </a:ext>
            </a:extLst>
          </p:cNvPr>
          <p:cNvPicPr>
            <a:picLocks noChangeAspect="1"/>
          </p:cNvPicPr>
          <p:nvPr/>
        </p:nvPicPr>
        <p:blipFill>
          <a:blip r:embed="rId2"/>
          <a:stretch>
            <a:fillRect/>
          </a:stretch>
        </p:blipFill>
        <p:spPr>
          <a:xfrm>
            <a:off x="5220083" y="2579188"/>
            <a:ext cx="6687371" cy="3533193"/>
          </a:xfrm>
          <a:prstGeom prst="rect">
            <a:avLst/>
          </a:prstGeom>
        </p:spPr>
      </p:pic>
      <p:sp>
        <p:nvSpPr>
          <p:cNvPr id="3" name="TextBox 2">
            <a:extLst>
              <a:ext uri="{FF2B5EF4-FFF2-40B4-BE49-F238E27FC236}">
                <a16:creationId xmlns:a16="http://schemas.microsoft.com/office/drawing/2014/main" id="{EE3E20DC-7478-4213-97C2-FAE718DC3F92}"/>
              </a:ext>
            </a:extLst>
          </p:cNvPr>
          <p:cNvSpPr txBox="1"/>
          <p:nvPr/>
        </p:nvSpPr>
        <p:spPr>
          <a:xfrm>
            <a:off x="1082180" y="1845011"/>
            <a:ext cx="307037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can see that most beers are close to if not just above the ABV of Budweiser (5%).</a:t>
            </a:r>
          </a:p>
        </p:txBody>
      </p:sp>
    </p:spTree>
    <p:extLst>
      <p:ext uri="{BB962C8B-B14F-4D97-AF65-F5344CB8AC3E}">
        <p14:creationId xmlns:p14="http://schemas.microsoft.com/office/powerpoint/2010/main" val="255165454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500227" y="165381"/>
            <a:ext cx="319157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 SUMMARY</a:t>
            </a:r>
          </a:p>
        </p:txBody>
      </p:sp>
      <p:sp>
        <p:nvSpPr>
          <p:cNvPr id="155" name="Rectangle 154">
            <a:extLst>
              <a:ext uri="{C183D7F6-B498-43B3-948B-1728B52AA6E4}">
                <adec:decorative xmlns:adec="http://schemas.microsoft.com/office/drawing/2017/decorative" val="1"/>
              </a:ext>
            </a:extLst>
          </p:cNvPr>
          <p:cNvSpPr/>
          <p:nvPr/>
        </p:nvSpPr>
        <p:spPr>
          <a:xfrm>
            <a:off x="594360" y="657824"/>
            <a:ext cx="11058572" cy="6200176"/>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4434" cy="307777"/>
          </a:xfrm>
          <a:prstGeom prst="rect">
            <a:avLst/>
          </a:prstGeom>
          <a:noFill/>
        </p:spPr>
        <p:txBody>
          <a:bodyPr wrap="none" rtlCol="0">
            <a:spAutoFit/>
          </a:bodyPr>
          <a:lstStyle/>
          <a:p>
            <a:r>
              <a:rPr lang="en-US" sz="1400" b="1" dirty="0">
                <a:solidFill>
                  <a:schemeClr val="bg1"/>
                </a:solidFill>
              </a:rPr>
              <a:t>7</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13" name="Picture 12" descr="Text&#10;&#10;Description automatically generated">
            <a:extLst>
              <a:ext uri="{FF2B5EF4-FFF2-40B4-BE49-F238E27FC236}">
                <a16:creationId xmlns:a16="http://schemas.microsoft.com/office/drawing/2014/main" id="{68F52B03-A628-47B2-9242-6E4B1A824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870" y="1337119"/>
            <a:ext cx="8572969" cy="4432745"/>
          </a:xfrm>
          <a:prstGeom prst="rect">
            <a:avLst/>
          </a:prstGeom>
        </p:spPr>
      </p:pic>
    </p:spTree>
    <p:extLst>
      <p:ext uri="{BB962C8B-B14F-4D97-AF65-F5344CB8AC3E}">
        <p14:creationId xmlns:p14="http://schemas.microsoft.com/office/powerpoint/2010/main" val="3788190595"/>
      </p:ext>
    </p:extLst>
  </p:cSld>
  <p:clrMapOvr>
    <a:masterClrMapping/>
  </p:clrMapOvr>
  <p:transition spd="slow">
    <p:wipe/>
  </p:transition>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354</TotalTime>
  <Words>407</Words>
  <Application>Microsoft Office PowerPoint</Application>
  <PresentationFormat>Widescreen</PresentationFormat>
  <Paragraphs>116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Segoe UI Light</vt:lpstr>
      <vt:lpstr>Office Theme</vt:lpstr>
      <vt:lpstr>Slide 1</vt:lpstr>
      <vt:lpstr>PowerPoint Presentation</vt:lpstr>
      <vt:lpstr>Slide 2</vt:lpstr>
      <vt:lpstr>Slide 2</vt:lpstr>
      <vt:lpstr>Slide 2</vt:lpstr>
      <vt:lpstr>Slide 2</vt:lpstr>
      <vt:lpstr>Slide 2</vt:lpstr>
      <vt:lpstr>Slide 2</vt:lpstr>
      <vt:lpstr>Slide 2</vt:lpstr>
      <vt:lpstr>Slide 2</vt:lpstr>
      <vt:lpstr>Slide 2</vt:lpstr>
      <vt:lpstr>Slide 2</vt:lpstr>
      <vt:lpstr>Slide 2</vt:lpstr>
      <vt:lpstr>Slide 1</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Linda Urrutia</dc:creator>
  <cp:lastModifiedBy>Philip Traxler</cp:lastModifiedBy>
  <cp:revision>25</cp:revision>
  <dcterms:created xsi:type="dcterms:W3CDTF">2021-06-15T03:46:21Z</dcterms:created>
  <dcterms:modified xsi:type="dcterms:W3CDTF">2021-07-14T01:09:21Z</dcterms:modified>
</cp:coreProperties>
</file>